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318" r:id="rId4"/>
    <p:sldId id="316" r:id="rId5"/>
    <p:sldId id="317" r:id="rId6"/>
    <p:sldId id="320" r:id="rId7"/>
    <p:sldId id="321" r:id="rId8"/>
    <p:sldId id="322" r:id="rId9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밝은 스타일 2 - 강조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6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8E0FF-8B59-4067-944C-5F570023EDEE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64516-AFB7-48E2-B729-72485A7DAFF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프로그램 구성도 및</a:t>
            </a:r>
            <a:r>
              <a:rPr lang="ko-KR" altLang="en-US" baseline="0" dirty="0" smtClean="0"/>
              <a:t> </a:t>
            </a:r>
            <a:r>
              <a:rPr lang="ko-KR" altLang="en-US" dirty="0" smtClean="0"/>
              <a:t>소개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64516-AFB7-48E2-B729-72485A7DAFFB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갈매기형 수장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 userDrawn="1"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 userDrawn="1"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B30EDBD-1C2D-4C1E-B459-B60219FAB484}" type="datetimeFigureOut">
              <a:rPr lang="ko-KR" altLang="en-US" smtClean="0"/>
              <a:pPr/>
              <a:t>2007-11-20</a:t>
            </a:fld>
            <a:endParaRPr lang="ko-KR" altLang="en-US"/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각 삼각형 15"/>
          <p:cNvSpPr>
            <a:spLocks/>
          </p:cNvSpPr>
          <p:nvPr userDrawn="1"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1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1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1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1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1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1615447"/>
          </a:xfrm>
        </p:spPr>
        <p:txBody>
          <a:bodyPr>
            <a:normAutofit/>
          </a:bodyPr>
          <a:lstStyle/>
          <a:p>
            <a:pPr algn="ctr"/>
            <a:r>
              <a:rPr lang="en-US" altLang="ko-KR" sz="4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Sync Program :: </a:t>
            </a:r>
            <a:r>
              <a:rPr lang="en-US" altLang="ko-KR" sz="8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</a:rPr>
              <a:t>ACHA</a:t>
            </a:r>
            <a:endParaRPr lang="ko-KR" altLang="en-US" sz="80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685800" y="3500438"/>
            <a:ext cx="7772400" cy="1199704"/>
          </a:xfrm>
        </p:spPr>
        <p:txBody>
          <a:bodyPr>
            <a:normAutofit fontScale="92500" lnSpcReduction="20000"/>
          </a:bodyPr>
          <a:lstStyle/>
          <a:p>
            <a:r>
              <a:rPr lang="ko-KR" altLang="en-US" b="1" dirty="0" smtClean="0"/>
              <a:t>숭실대학교 컴퓨터학부</a:t>
            </a:r>
            <a:endParaRPr lang="en-US" altLang="ko-KR" b="1" dirty="0" smtClean="0"/>
          </a:p>
          <a:p>
            <a:endParaRPr lang="en-US" altLang="ko-KR" b="1" dirty="0" smtClean="0"/>
          </a:p>
          <a:p>
            <a:r>
              <a:rPr lang="ko-KR" altLang="en-US" b="1" dirty="0" smtClean="0"/>
              <a:t>조주호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정종휘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박종식</a:t>
            </a:r>
            <a:endParaRPr lang="ko-KR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기획 의도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ko-KR" dirty="0" smtClean="0"/>
          </a:p>
          <a:p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프로그램 소개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ko-KR" dirty="0" smtClean="0"/>
          </a:p>
          <a:p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프로그램 구성도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ko-KR" altLang="en-US" dirty="0" smtClean="0"/>
              <a:t>전체 구조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Sync Manager</a:t>
            </a:r>
          </a:p>
          <a:p>
            <a:pPr lvl="1"/>
            <a:r>
              <a:rPr lang="en-US" altLang="ko-KR" dirty="0" smtClean="0"/>
              <a:t>Communication Manager</a:t>
            </a:r>
          </a:p>
          <a:p>
            <a:pPr lvl="1"/>
            <a:r>
              <a:rPr lang="en-US" altLang="ko-KR" dirty="0" smtClean="0"/>
              <a:t>File Manager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Order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ko-KR" altLang="en-US" dirty="0" smtClean="0"/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기획 의도</a:t>
            </a:r>
            <a:endParaRPr lang="ko-KR" altLang="en-US" dirty="0"/>
          </a:p>
        </p:txBody>
      </p:sp>
      <p:pic>
        <p:nvPicPr>
          <p:cNvPr id="45" name="그림 44" descr="컴퓨터하는 그림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263" y="3357561"/>
            <a:ext cx="312623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214686"/>
            <a:ext cx="20335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그룹 13"/>
          <p:cNvGrpSpPr>
            <a:grpSpLocks/>
          </p:cNvGrpSpPr>
          <p:nvPr/>
        </p:nvGrpSpPr>
        <p:grpSpPr bwMode="auto">
          <a:xfrm>
            <a:off x="358777" y="1785925"/>
            <a:ext cx="4284661" cy="4357719"/>
            <a:chOff x="358732" y="2233594"/>
            <a:chExt cx="6143668" cy="6215106"/>
          </a:xfrm>
        </p:grpSpPr>
        <p:sp>
          <p:nvSpPr>
            <p:cNvPr id="49" name="직사각형 11"/>
            <p:cNvSpPr>
              <a:spLocks noChangeArrowheads="1"/>
            </p:cNvSpPr>
            <p:nvPr/>
          </p:nvSpPr>
          <p:spPr bwMode="auto">
            <a:xfrm>
              <a:off x="894517" y="3662354"/>
              <a:ext cx="5072098" cy="4786346"/>
            </a:xfrm>
            <a:prstGeom prst="rect">
              <a:avLst/>
            </a:prstGeom>
            <a:noFill/>
            <a:ln w="222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tabLst>
                  <a:tab pos="1066800" algn="l"/>
                </a:tabLst>
              </a:pPr>
              <a:endParaRPr lang="ko-KR" altLang="en-US">
                <a:ea typeface="굴림" pitchFamily="80" charset="-127"/>
              </a:endParaRPr>
            </a:p>
          </p:txBody>
        </p:sp>
        <p:sp useBgFill="1">
          <p:nvSpPr>
            <p:cNvPr id="50" name="사다리꼴 49"/>
            <p:cNvSpPr/>
            <p:nvPr/>
          </p:nvSpPr>
          <p:spPr bwMode="auto">
            <a:xfrm>
              <a:off x="358732" y="2233594"/>
              <a:ext cx="6143668" cy="2143140"/>
            </a:xfrm>
            <a:prstGeom prst="trapezoid">
              <a:avLst/>
            </a:prstGeom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tabLst>
                  <a:tab pos="1066800" algn="l"/>
                </a:tabLst>
                <a:defRPr/>
              </a:pPr>
              <a:endParaRPr lang="en-US" altLang="ko-KR" dirty="0">
                <a:latin typeface="안상수2006중간" pitchFamily="18" charset="-127"/>
                <a:ea typeface="안상수2006중간" pitchFamily="18" charset="-127"/>
              </a:endParaRPr>
            </a:p>
            <a:p>
              <a:pPr algn="ctr">
                <a:tabLst>
                  <a:tab pos="1066800" algn="l"/>
                </a:tabLst>
                <a:defRPr/>
              </a:pPr>
              <a:r>
                <a:rPr lang="ko-KR" altLang="en-US" sz="4000" dirty="0">
                  <a:latin typeface="맑은 고딕" pitchFamily="50" charset="-127"/>
                  <a:ea typeface="맑은 고딕" pitchFamily="50" charset="-127"/>
                </a:rPr>
                <a:t>우 리 집</a:t>
              </a:r>
            </a:p>
          </p:txBody>
        </p:sp>
      </p:grpSp>
      <p:grpSp>
        <p:nvGrpSpPr>
          <p:cNvPr id="51" name="그룹 18"/>
          <p:cNvGrpSpPr>
            <a:grpSpLocks/>
          </p:cNvGrpSpPr>
          <p:nvPr/>
        </p:nvGrpSpPr>
        <p:grpSpPr bwMode="auto">
          <a:xfrm>
            <a:off x="5716573" y="2162170"/>
            <a:ext cx="2784517" cy="3981474"/>
            <a:chOff x="7788284" y="1447776"/>
            <a:chExt cx="4429156" cy="7500990"/>
          </a:xfrm>
        </p:grpSpPr>
        <p:sp>
          <p:nvSpPr>
            <p:cNvPr id="52" name="직사각형 51"/>
            <p:cNvSpPr/>
            <p:nvPr/>
          </p:nvSpPr>
          <p:spPr bwMode="auto">
            <a:xfrm>
              <a:off x="7788284" y="2376470"/>
              <a:ext cx="4429156" cy="6572296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120650" h="25400"/>
            </a:sp3d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tabLst>
                  <a:tab pos="1066800" algn="l"/>
                </a:tabLst>
              </a:pPr>
              <a:endParaRPr lang="ko-KR" altLang="en-US">
                <a:solidFill>
                  <a:srgbClr val="FFFFFF"/>
                </a:solidFill>
                <a:latin typeface="Helvetica" charset="0"/>
                <a:ea typeface="굴림" pitchFamily="80" charset="-127"/>
              </a:endParaRPr>
            </a:p>
          </p:txBody>
        </p:sp>
        <p:sp useBgFill="1">
          <p:nvSpPr>
            <p:cNvPr id="53" name="Rectangle 3"/>
            <p:cNvSpPr>
              <a:spLocks/>
            </p:cNvSpPr>
            <p:nvPr/>
          </p:nvSpPr>
          <p:spPr bwMode="auto">
            <a:xfrm>
              <a:off x="8431227" y="1447776"/>
              <a:ext cx="2291685" cy="1728570"/>
            </a:xfrm>
            <a:prstGeom prst="rect">
              <a:avLst/>
            </a:prstGeom>
            <a:ln w="25400">
              <a:solidFill>
                <a:schemeClr val="tx1"/>
              </a:solidFill>
              <a:miter lim="800000"/>
              <a:headEnd type="none" w="med" len="med"/>
              <a:tailEnd type="none" w="med" len="med"/>
            </a:ln>
          </p:spPr>
          <p:txBody>
            <a:bodyPr wrap="none" lIns="180000" tIns="180000" rIns="180000" bIns="180000" anchor="ctr" anchorCtr="1">
              <a:spAutoFit/>
            </a:bodyPr>
            <a:lstStyle/>
            <a:p>
              <a:pPr>
                <a:defRPr/>
              </a:pPr>
              <a:r>
                <a:rPr lang="ko-KR" altLang="en-US" sz="3600" spc="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  <a:sym typeface="Gill Sans" charset="0"/>
                </a:rPr>
                <a:t>학교</a:t>
              </a:r>
              <a:endParaRPr lang="en-US" altLang="ko-KR" sz="3600" spc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sym typeface="Gill Sans" charset="0"/>
              </a:endParaRPr>
            </a:p>
          </p:txBody>
        </p:sp>
      </p:grpSp>
      <p:sp>
        <p:nvSpPr>
          <p:cNvPr id="54" name="폭발 2 53"/>
          <p:cNvSpPr/>
          <p:nvPr/>
        </p:nvSpPr>
        <p:spPr>
          <a:xfrm>
            <a:off x="4714876" y="3286124"/>
            <a:ext cx="1643074" cy="135732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i="1" dirty="0" smtClean="0">
                <a:solidFill>
                  <a:srgbClr val="C00000"/>
                </a:solidFill>
              </a:rPr>
              <a:t>아차</a:t>
            </a:r>
            <a:r>
              <a:rPr lang="en-US" altLang="ko-KR" b="1" i="1" dirty="0" smtClean="0">
                <a:solidFill>
                  <a:srgbClr val="C00000"/>
                </a:solidFill>
              </a:rPr>
              <a:t>!</a:t>
            </a:r>
            <a:endParaRPr lang="ko-KR" altLang="en-US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dirty="0" smtClean="0"/>
          </a:p>
          <a:p>
            <a:r>
              <a:rPr lang="ko-KR" altLang="en-US" b="1" dirty="0" smtClean="0"/>
              <a:t>네트워크를 이용한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데이터 동기화 </a:t>
            </a:r>
            <a:r>
              <a:rPr lang="ko-KR" altLang="en-US" b="1" dirty="0" smtClean="0"/>
              <a:t>프로그램</a:t>
            </a:r>
            <a:endParaRPr lang="en-US" altLang="ko-KR" b="1" dirty="0" smtClean="0"/>
          </a:p>
          <a:p>
            <a:endParaRPr lang="ko-KR" altLang="en-US" dirty="0" smtClean="0"/>
          </a:p>
          <a:p>
            <a:pPr lvl="1"/>
            <a:r>
              <a:rPr lang="ko-KR" altLang="en-US" sz="2000" dirty="0" smtClean="0"/>
              <a:t>작업 중인 데이터를 이동식 저장매체를 통해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작업 컴퓨터 </a:t>
            </a:r>
            <a:r>
              <a:rPr lang="en-US" altLang="ko-KR" sz="2000" dirty="0" smtClean="0"/>
              <a:t>-&gt; </a:t>
            </a:r>
            <a:r>
              <a:rPr lang="ko-KR" altLang="en-US" sz="2000" dirty="0" smtClean="0"/>
              <a:t>저장장치 </a:t>
            </a:r>
            <a:r>
              <a:rPr lang="en-US" altLang="ko-KR" sz="2000" dirty="0" smtClean="0"/>
              <a:t>-&gt; </a:t>
            </a:r>
            <a:r>
              <a:rPr lang="ko-KR" altLang="en-US" sz="2000" dirty="0" smtClean="0"/>
              <a:t>대상 컴퓨터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의 경로로 전송하는 것이 아닌</a:t>
            </a:r>
            <a:r>
              <a:rPr lang="en-US" altLang="ko-KR" sz="2000" dirty="0" smtClean="0"/>
              <a:t>, </a:t>
            </a:r>
            <a:r>
              <a:rPr lang="ko-KR" altLang="en-US" sz="2000" dirty="0" smtClean="0">
                <a:solidFill>
                  <a:schemeClr val="accent2">
                    <a:lumMod val="75000"/>
                  </a:schemeClr>
                </a:solidFill>
              </a:rPr>
              <a:t>중간 장치 제거 및 자동 동기화 기능</a:t>
            </a:r>
            <a:r>
              <a:rPr lang="ko-KR" altLang="en-US" sz="2000" dirty="0" smtClean="0"/>
              <a:t>으로 사용자의 편리를 추구한 프로그램</a:t>
            </a:r>
            <a:endParaRPr lang="en-US" altLang="ko-KR" sz="2000" dirty="0" smtClean="0"/>
          </a:p>
          <a:p>
            <a:pPr lvl="1"/>
            <a:endParaRPr lang="en-US" altLang="ko-KR" dirty="0" smtClean="0"/>
          </a:p>
          <a:p>
            <a:r>
              <a:rPr lang="ko-KR" altLang="en-US" b="1" dirty="0" smtClean="0"/>
              <a:t>동작환경</a:t>
            </a:r>
            <a:endParaRPr lang="en-US" altLang="ko-KR" b="1" dirty="0" smtClean="0"/>
          </a:p>
          <a:p>
            <a:pPr lvl="1"/>
            <a:r>
              <a:rPr lang="en-US" altLang="ko-KR" dirty="0" smtClean="0"/>
              <a:t>OS : Linux 32bit / 64bit</a:t>
            </a:r>
          </a:p>
          <a:p>
            <a:pPr lvl="1"/>
            <a:r>
              <a:rPr lang="en-US" altLang="ko-KR" dirty="0" smtClean="0"/>
              <a:t>Compile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dirty="0" smtClean="0">
                <a:latin typeface="맑은 고딕" pitchFamily="50" charset="-127"/>
                <a:ea typeface="맑은 고딕" pitchFamily="50" charset="-127"/>
              </a:rPr>
              <a:t>build-essential, SSL </a:t>
            </a:r>
            <a:r>
              <a:rPr lang="ko-KR" altLang="en-US" dirty="0" smtClean="0">
                <a:latin typeface="맑은 고딕" pitchFamily="50" charset="-127"/>
                <a:ea typeface="맑은 고딕" pitchFamily="50" charset="-127"/>
              </a:rPr>
              <a:t>라이브러리 필요</a:t>
            </a:r>
          </a:p>
          <a:p>
            <a:pPr lvl="1"/>
            <a:r>
              <a:rPr lang="ko-KR" altLang="en-US" dirty="0" smtClean="0"/>
              <a:t>기타 </a:t>
            </a:r>
            <a:r>
              <a:rPr lang="en-US" altLang="ko-KR" dirty="0" smtClean="0"/>
              <a:t>: </a:t>
            </a:r>
            <a:r>
              <a:rPr lang="ko-KR" altLang="en-US" dirty="0" smtClean="0"/>
              <a:t>네트워크 지원 </a:t>
            </a:r>
            <a:r>
              <a:rPr lang="en-US" altLang="ko-KR" dirty="0" smtClean="0"/>
              <a:t>PC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is ACHA ?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328"/>
            <a:ext cx="4043362" cy="4525963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sz="2400" dirty="0" smtClean="0">
                <a:solidFill>
                  <a:schemeClr val="accent1">
                    <a:lumMod val="75000"/>
                  </a:schemeClr>
                </a:solidFill>
              </a:rPr>
              <a:t>CM / SM / FM</a:t>
            </a:r>
            <a:r>
              <a:rPr lang="ko-KR" altLang="en-US" sz="2400" dirty="0" smtClean="0"/>
              <a:t> 구조</a:t>
            </a:r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User</a:t>
            </a:r>
            <a:r>
              <a:rPr lang="ko-KR" altLang="en-US" sz="2400" dirty="0" smtClean="0"/>
              <a:t>의 입력을 처리하고 원격지 컴퓨터와의 통신을 담당하는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  <a:t>CM(Communication Manager)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를 주축</a:t>
            </a:r>
            <a:r>
              <a:rPr lang="ko-KR" altLang="en-US" sz="2400" dirty="0" smtClean="0"/>
              <a:t>으로</a:t>
            </a:r>
            <a:r>
              <a:rPr lang="en-US" altLang="ko-KR" sz="2400" dirty="0" smtClean="0"/>
              <a:t/>
            </a:r>
            <a:br>
              <a:rPr lang="en-US" altLang="ko-KR" sz="2400" dirty="0" smtClean="0"/>
            </a:br>
            <a:r>
              <a:rPr lang="ko-KR" altLang="en-US" sz="2400" dirty="0" smtClean="0"/>
              <a:t>동작</a:t>
            </a:r>
            <a:r>
              <a:rPr lang="en-US" altLang="ko-KR" sz="2400" dirty="0" smtClean="0"/>
              <a:t>.</a:t>
            </a:r>
            <a:endParaRPr lang="ko-KR" altLang="en-US" sz="24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전체 구조</a:t>
            </a:r>
            <a:endParaRPr lang="ko-KR" altLang="en-US" dirty="0"/>
          </a:p>
        </p:txBody>
      </p:sp>
      <p:sp>
        <p:nvSpPr>
          <p:cNvPr id="59" name="모서리가 둥근 직사각형 58"/>
          <p:cNvSpPr/>
          <p:nvPr/>
        </p:nvSpPr>
        <p:spPr>
          <a:xfrm>
            <a:off x="4857752" y="928670"/>
            <a:ext cx="4000528" cy="2428892"/>
          </a:xfrm>
          <a:prstGeom prst="roundRect">
            <a:avLst/>
          </a:prstGeom>
          <a:solidFill>
            <a:srgbClr val="FF9933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아래쪽 화살표 설명선 59"/>
          <p:cNvSpPr/>
          <p:nvPr/>
        </p:nvSpPr>
        <p:spPr>
          <a:xfrm>
            <a:off x="5715008" y="214290"/>
            <a:ext cx="2399126" cy="928694"/>
          </a:xfrm>
          <a:prstGeom prst="downArrowCallout">
            <a:avLst>
              <a:gd name="adj1" fmla="val 25000"/>
              <a:gd name="adj2" fmla="val 26989"/>
              <a:gd name="adj3" fmla="val 23011"/>
              <a:gd name="adj4" fmla="val 53785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400" dirty="0" smtClean="0"/>
              <a:t>USER</a:t>
            </a:r>
            <a:endParaRPr lang="ko-KR" altLang="en-US" sz="2400" dirty="0"/>
          </a:p>
        </p:txBody>
      </p:sp>
      <p:sp>
        <p:nvSpPr>
          <p:cNvPr id="61" name="양쪽 모서리가 둥근 사각형 60"/>
          <p:cNvSpPr/>
          <p:nvPr/>
        </p:nvSpPr>
        <p:spPr>
          <a:xfrm rot="10800000" flipH="1" flipV="1">
            <a:off x="5072066" y="1214422"/>
            <a:ext cx="1329842" cy="785795"/>
          </a:xfrm>
          <a:prstGeom prst="round2SameRect">
            <a:avLst>
              <a:gd name="adj1" fmla="val 33192"/>
              <a:gd name="adj2" fmla="val 0"/>
            </a:avLst>
          </a:prstGeom>
          <a:solidFill>
            <a:srgbClr val="92D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>
                <a:solidFill>
                  <a:schemeClr val="tx1"/>
                </a:solidFill>
              </a:rPr>
              <a:t>SM</a:t>
            </a:r>
            <a:endParaRPr lang="ko-KR" altLang="en-US" sz="3200" dirty="0"/>
          </a:p>
        </p:txBody>
      </p:sp>
      <p:sp>
        <p:nvSpPr>
          <p:cNvPr id="62" name="대각선 방향의 모서리가 잘린 사각형 61"/>
          <p:cNvSpPr/>
          <p:nvPr/>
        </p:nvSpPr>
        <p:spPr>
          <a:xfrm>
            <a:off x="6429388" y="1643050"/>
            <a:ext cx="2000264" cy="1071570"/>
          </a:xfrm>
          <a:prstGeom prst="snip2Diag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rgbClr val="0070C0"/>
                </a:solidFill>
              </a:rPr>
              <a:t>CM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sp>
        <p:nvSpPr>
          <p:cNvPr id="63" name="양쪽 모서리가 둥근 사각형 62"/>
          <p:cNvSpPr/>
          <p:nvPr/>
        </p:nvSpPr>
        <p:spPr>
          <a:xfrm rot="10800000" flipH="1" flipV="1">
            <a:off x="5072066" y="2357429"/>
            <a:ext cx="1329842" cy="785795"/>
          </a:xfrm>
          <a:prstGeom prst="round2SameRect">
            <a:avLst>
              <a:gd name="adj1" fmla="val 33192"/>
              <a:gd name="adj2" fmla="val 0"/>
            </a:avLst>
          </a:prstGeom>
          <a:solidFill>
            <a:srgbClr val="FFC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</a:rPr>
              <a:t>FM</a:t>
            </a:r>
            <a:endParaRPr lang="ko-KR" altLang="en-US" sz="2800" dirty="0"/>
          </a:p>
        </p:txBody>
      </p:sp>
      <p:sp>
        <p:nvSpPr>
          <p:cNvPr id="64" name="왼쪽/오른쪽 화살표 63"/>
          <p:cNvSpPr/>
          <p:nvPr/>
        </p:nvSpPr>
        <p:spPr>
          <a:xfrm rot="1050317">
            <a:off x="6137284" y="1658487"/>
            <a:ext cx="621158" cy="282707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왼쪽/오른쪽 화살표 64"/>
          <p:cNvSpPr/>
          <p:nvPr/>
        </p:nvSpPr>
        <p:spPr>
          <a:xfrm rot="19675522">
            <a:off x="6099853" y="2429341"/>
            <a:ext cx="621158" cy="282707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6" name="그룹 65"/>
          <p:cNvGrpSpPr/>
          <p:nvPr/>
        </p:nvGrpSpPr>
        <p:grpSpPr>
          <a:xfrm>
            <a:off x="4857752" y="4214818"/>
            <a:ext cx="1214446" cy="2214578"/>
            <a:chOff x="4714876" y="4143380"/>
            <a:chExt cx="1214446" cy="2214578"/>
          </a:xfrm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sp>
          <p:nvSpPr>
            <p:cNvPr id="67" name="모서리가 둥근 직사각형 66"/>
            <p:cNvSpPr/>
            <p:nvPr/>
          </p:nvSpPr>
          <p:spPr>
            <a:xfrm>
              <a:off x="4714876" y="4143380"/>
              <a:ext cx="1214446" cy="2214578"/>
            </a:xfrm>
            <a:prstGeom prst="round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dirty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HOST 1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68" name="대각선 방향의 모서리가 잘린 사각형 67"/>
            <p:cNvSpPr/>
            <p:nvPr/>
          </p:nvSpPr>
          <p:spPr>
            <a:xfrm>
              <a:off x="4786314" y="4429132"/>
              <a:ext cx="1071570" cy="574055"/>
            </a:xfrm>
            <a:prstGeom prst="snip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CM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69" name="그룹 68"/>
          <p:cNvGrpSpPr/>
          <p:nvPr/>
        </p:nvGrpSpPr>
        <p:grpSpPr>
          <a:xfrm>
            <a:off x="6357950" y="4214818"/>
            <a:ext cx="1214446" cy="2214578"/>
            <a:chOff x="6215074" y="4143380"/>
            <a:chExt cx="1214446" cy="2214578"/>
          </a:xfrm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sp>
          <p:nvSpPr>
            <p:cNvPr id="70" name="모서리가 둥근 직사각형 69"/>
            <p:cNvSpPr/>
            <p:nvPr/>
          </p:nvSpPr>
          <p:spPr>
            <a:xfrm>
              <a:off x="6215074" y="4143380"/>
              <a:ext cx="1214446" cy="2214578"/>
            </a:xfrm>
            <a:prstGeom prst="round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HOST 2</a:t>
              </a:r>
              <a:endParaRPr lang="ko-KR" altLang="en-US" dirty="0" smtClean="0">
                <a:solidFill>
                  <a:srgbClr val="0070C0"/>
                </a:solidFill>
              </a:endParaRPr>
            </a:p>
          </p:txBody>
        </p:sp>
        <p:sp>
          <p:nvSpPr>
            <p:cNvPr id="71" name="대각선 방향의 모서리가 잘린 사각형 70"/>
            <p:cNvSpPr/>
            <p:nvPr/>
          </p:nvSpPr>
          <p:spPr>
            <a:xfrm>
              <a:off x="6286512" y="4429132"/>
              <a:ext cx="1071570" cy="574055"/>
            </a:xfrm>
            <a:prstGeom prst="snip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CM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72" name="그룹 71"/>
          <p:cNvGrpSpPr/>
          <p:nvPr/>
        </p:nvGrpSpPr>
        <p:grpSpPr>
          <a:xfrm>
            <a:off x="7858148" y="4214818"/>
            <a:ext cx="1214446" cy="2214578"/>
            <a:chOff x="7715272" y="4143380"/>
            <a:chExt cx="1214446" cy="2214578"/>
          </a:xfrm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sp>
          <p:nvSpPr>
            <p:cNvPr id="73" name="모서리가 둥근 직사각형 72"/>
            <p:cNvSpPr/>
            <p:nvPr/>
          </p:nvSpPr>
          <p:spPr>
            <a:xfrm>
              <a:off x="7715272" y="4143380"/>
              <a:ext cx="1214446" cy="2214578"/>
            </a:xfrm>
            <a:prstGeom prst="round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HOST 3</a:t>
              </a:r>
              <a:endParaRPr lang="ko-KR" altLang="en-US" dirty="0" smtClean="0">
                <a:solidFill>
                  <a:srgbClr val="0070C0"/>
                </a:solidFill>
              </a:endParaRPr>
            </a:p>
          </p:txBody>
        </p:sp>
        <p:sp>
          <p:nvSpPr>
            <p:cNvPr id="74" name="대각선 방향의 모서리가 잘린 사각형 73"/>
            <p:cNvSpPr/>
            <p:nvPr/>
          </p:nvSpPr>
          <p:spPr>
            <a:xfrm>
              <a:off x="7786710" y="4429132"/>
              <a:ext cx="1071570" cy="574055"/>
            </a:xfrm>
            <a:prstGeom prst="snip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CM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75" name="왼쪽/오른쪽 화살표 74"/>
          <p:cNvSpPr/>
          <p:nvPr/>
        </p:nvSpPr>
        <p:spPr>
          <a:xfrm rot="16200000">
            <a:off x="5089926" y="3482578"/>
            <a:ext cx="750099" cy="357190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왼쪽/오른쪽 화살표 75"/>
          <p:cNvSpPr/>
          <p:nvPr/>
        </p:nvSpPr>
        <p:spPr>
          <a:xfrm rot="16200000">
            <a:off x="6518686" y="3482578"/>
            <a:ext cx="750099" cy="357190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7" name="왼쪽/오른쪽 화살표 76"/>
          <p:cNvSpPr/>
          <p:nvPr/>
        </p:nvSpPr>
        <p:spPr>
          <a:xfrm rot="16200000">
            <a:off x="7876008" y="3482578"/>
            <a:ext cx="750099" cy="357190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328"/>
            <a:ext cx="4043362" cy="4525963"/>
          </a:xfrm>
        </p:spPr>
        <p:txBody>
          <a:bodyPr/>
          <a:lstStyle/>
          <a:p>
            <a:endParaRPr lang="en-US" altLang="ko-KR" dirty="0" smtClean="0"/>
          </a:p>
          <a:p>
            <a:r>
              <a:rPr lang="en-US" altLang="ko-KR" sz="2400" dirty="0" smtClean="0"/>
              <a:t>CM</a:t>
            </a:r>
            <a:r>
              <a:rPr lang="ko-KR" altLang="en-US" sz="2400" dirty="0" smtClean="0"/>
              <a:t>을 통한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사용자의 </a:t>
            </a: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  <a:t>Sync List 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수정명령 수행</a:t>
            </a:r>
            <a:endParaRPr lang="en-US" altLang="ko-KR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ko-KR" sz="2400" dirty="0" smtClean="0"/>
          </a:p>
          <a:p>
            <a:r>
              <a:rPr lang="en-US" altLang="ko-KR" sz="2400" dirty="0" smtClean="0">
                <a:solidFill>
                  <a:schemeClr val="accent1">
                    <a:lumMod val="75000"/>
                  </a:schemeClr>
                </a:solidFill>
              </a:rPr>
              <a:t>Sync List </a:t>
            </a:r>
            <a:r>
              <a:rPr lang="ko-KR" altLang="en-US" sz="2400" dirty="0" smtClean="0">
                <a:solidFill>
                  <a:schemeClr val="accent1">
                    <a:lumMod val="75000"/>
                  </a:schemeClr>
                </a:solidFill>
              </a:rPr>
              <a:t>관리</a:t>
            </a:r>
            <a:endParaRPr lang="en-US" altLang="ko-KR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ko-KR" sz="2400" dirty="0" smtClean="0"/>
          </a:p>
          <a:p>
            <a:r>
              <a:rPr lang="en-US" altLang="ko-KR" sz="2400" dirty="0" smtClean="0">
                <a:solidFill>
                  <a:schemeClr val="accent1">
                    <a:lumMod val="75000"/>
                  </a:schemeClr>
                </a:solidFill>
              </a:rPr>
              <a:t>FM</a:t>
            </a:r>
            <a:r>
              <a:rPr lang="ko-KR" altLang="en-US" sz="2400" dirty="0" smtClean="0"/>
              <a:t> 을 동작시킴</a:t>
            </a:r>
            <a:endParaRPr lang="en-US" altLang="ko-KR" sz="2400" dirty="0" smtClean="0"/>
          </a:p>
          <a:p>
            <a:pPr lvl="1"/>
            <a:r>
              <a:rPr lang="en-US" altLang="ko-KR" sz="2000" dirty="0" smtClean="0"/>
              <a:t>FM </a:t>
            </a:r>
            <a:r>
              <a:rPr lang="ko-KR" altLang="en-US" sz="2000" dirty="0" smtClean="0"/>
              <a:t>의 함수를 호출하여</a:t>
            </a:r>
            <a:r>
              <a:rPr lang="en-US" altLang="ko-KR" sz="2000" dirty="0" smtClean="0"/>
              <a:t/>
            </a:r>
            <a:br>
              <a:rPr lang="en-US" altLang="ko-KR" sz="2000" dirty="0" smtClean="0"/>
            </a:br>
            <a:r>
              <a:rPr lang="en-US" altLang="ko-KR" sz="2000" dirty="0" smtClean="0"/>
              <a:t>Changed List</a:t>
            </a:r>
            <a:r>
              <a:rPr lang="ko-KR" altLang="en-US" sz="2000" dirty="0" smtClean="0"/>
              <a:t>를 생성하게 한다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Sync Manager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4786314" y="500042"/>
            <a:ext cx="4214842" cy="5929354"/>
          </a:xfrm>
          <a:prstGeom prst="round2DiagRect">
            <a:avLst/>
          </a:prstGeom>
          <a:solidFill>
            <a:srgbClr val="F5B605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대각선 방향의 모서리가 잘린 사각형 4"/>
          <p:cNvSpPr/>
          <p:nvPr/>
        </p:nvSpPr>
        <p:spPr>
          <a:xfrm>
            <a:off x="7072330" y="4786322"/>
            <a:ext cx="1500198" cy="121444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Changed</a:t>
            </a:r>
          </a:p>
          <a:p>
            <a:pPr algn="ctr"/>
            <a:r>
              <a:rPr lang="en-US" altLang="ko-KR" dirty="0" smtClean="0"/>
              <a:t>List</a:t>
            </a:r>
            <a:endParaRPr lang="ko-KR" altLang="en-US" dirty="0"/>
          </a:p>
        </p:txBody>
      </p:sp>
      <p:sp>
        <p:nvSpPr>
          <p:cNvPr id="6" name="순서도: 문서 5"/>
          <p:cNvSpPr/>
          <p:nvPr/>
        </p:nvSpPr>
        <p:spPr>
          <a:xfrm>
            <a:off x="7572396" y="785794"/>
            <a:ext cx="1214446" cy="1357322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Sync List</a:t>
            </a:r>
            <a:endParaRPr lang="ko-KR" altLang="en-US" dirty="0"/>
          </a:p>
        </p:txBody>
      </p:sp>
      <p:sp>
        <p:nvSpPr>
          <p:cNvPr id="7" name="순서도: 준비 6"/>
          <p:cNvSpPr/>
          <p:nvPr/>
        </p:nvSpPr>
        <p:spPr>
          <a:xfrm>
            <a:off x="4643438" y="863929"/>
            <a:ext cx="2928958" cy="1922129"/>
          </a:xfrm>
          <a:prstGeom prst="flowChartPreparation">
            <a:avLst/>
          </a:prstGeom>
          <a:solidFill>
            <a:srgbClr val="00B05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 smtClean="0">
                <a:solidFill>
                  <a:srgbClr val="1F497D">
                    <a:lumMod val="75000"/>
                  </a:srgbClr>
                </a:solidFill>
              </a:rPr>
              <a:t>SM</a:t>
            </a:r>
            <a:endParaRPr lang="ko-KR" alt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양쪽 모서리가 둥근 사각형 7"/>
          <p:cNvSpPr/>
          <p:nvPr/>
        </p:nvSpPr>
        <p:spPr>
          <a:xfrm rot="10800000" flipH="1" flipV="1">
            <a:off x="7028372" y="3357585"/>
            <a:ext cx="1329842" cy="785795"/>
          </a:xfrm>
          <a:prstGeom prst="round2SameRect">
            <a:avLst>
              <a:gd name="adj1" fmla="val 33192"/>
              <a:gd name="adj2" fmla="val 0"/>
            </a:avLst>
          </a:prstGeom>
          <a:solidFill>
            <a:srgbClr val="FFC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0">
              <a:rot lat="0" lon="18899977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solidFill>
                  <a:schemeClr val="tx1"/>
                </a:solidFill>
              </a:rPr>
              <a:t>FM</a:t>
            </a:r>
            <a:endParaRPr lang="ko-KR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왼쪽/오른쪽 화살표 8"/>
          <p:cNvSpPr/>
          <p:nvPr/>
        </p:nvSpPr>
        <p:spPr>
          <a:xfrm rot="2590208">
            <a:off x="6434811" y="2773243"/>
            <a:ext cx="1202369" cy="282707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양쪽 모서리가 둥근 사각형 9"/>
          <p:cNvSpPr/>
          <p:nvPr/>
        </p:nvSpPr>
        <p:spPr>
          <a:xfrm rot="10800000" flipH="1" flipV="1">
            <a:off x="5214942" y="3357562"/>
            <a:ext cx="1329842" cy="785795"/>
          </a:xfrm>
          <a:prstGeom prst="round2SameRect">
            <a:avLst>
              <a:gd name="adj1" fmla="val 33192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3200" dirty="0" smtClean="0">
                <a:solidFill>
                  <a:schemeClr val="tx1"/>
                </a:solidFill>
              </a:rPr>
              <a:t>CM</a:t>
            </a:r>
            <a:endParaRPr lang="ko-KR" altLang="en-US" sz="3200" dirty="0"/>
          </a:p>
        </p:txBody>
      </p:sp>
      <p:sp>
        <p:nvSpPr>
          <p:cNvPr id="12" name="오른쪽 화살표 11"/>
          <p:cNvSpPr/>
          <p:nvPr/>
        </p:nvSpPr>
        <p:spPr>
          <a:xfrm>
            <a:off x="6929454" y="1428736"/>
            <a:ext cx="714380" cy="21431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화살표 12"/>
          <p:cNvSpPr/>
          <p:nvPr/>
        </p:nvSpPr>
        <p:spPr>
          <a:xfrm rot="5400000">
            <a:off x="7322363" y="2643182"/>
            <a:ext cx="1178727" cy="178595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오른쪽 화살표 13"/>
          <p:cNvSpPr/>
          <p:nvPr/>
        </p:nvSpPr>
        <p:spPr>
          <a:xfrm rot="5400000">
            <a:off x="7500958" y="4357695"/>
            <a:ext cx="571504" cy="142876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196833"/>
            <a:ext cx="785814" cy="13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왼쪽/오른쪽 화살표 16"/>
          <p:cNvSpPr/>
          <p:nvPr/>
        </p:nvSpPr>
        <p:spPr>
          <a:xfrm>
            <a:off x="4454893" y="3625461"/>
            <a:ext cx="760049" cy="282707"/>
          </a:xfrm>
          <a:prstGeom prst="left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오른쪽 화살표 17"/>
          <p:cNvSpPr/>
          <p:nvPr/>
        </p:nvSpPr>
        <p:spPr>
          <a:xfrm rot="16200000">
            <a:off x="5500694" y="3000371"/>
            <a:ext cx="642941" cy="214315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43050"/>
            <a:ext cx="3328982" cy="4525963"/>
          </a:xfrm>
        </p:spPr>
        <p:txBody>
          <a:bodyPr>
            <a:normAutofit lnSpcReduction="10000"/>
          </a:bodyPr>
          <a:lstStyle/>
          <a:p>
            <a:r>
              <a:rPr lang="en-US" altLang="ko-KR" sz="2400" dirty="0" smtClean="0"/>
              <a:t>FM</a:t>
            </a:r>
            <a:r>
              <a:rPr lang="ko-KR" altLang="en-US" sz="2400" dirty="0" smtClean="0"/>
              <a:t>이 생산한</a:t>
            </a: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  <a:t>Changed List</a:t>
            </a: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를</a:t>
            </a:r>
            <a: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altLang="ko-KR" sz="2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ko-KR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참조하여 원격지에 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파일 전송</a:t>
            </a:r>
            <a:endParaRPr lang="en-US" altLang="ko-KR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ko-KR" altLang="en-US" sz="2000" dirty="0" smtClean="0"/>
              <a:t>파일의 동일 여부를 판단하기 위하여 </a:t>
            </a:r>
            <a:r>
              <a:rPr lang="en-US" altLang="ko-KR" sz="2000" b="1" dirty="0" smtClean="0">
                <a:solidFill>
                  <a:schemeClr val="accent2">
                    <a:lumMod val="75000"/>
                  </a:schemeClr>
                </a:solidFill>
              </a:rPr>
              <a:t>MD5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알고리즘 이용</a:t>
            </a:r>
            <a:endParaRPr lang="en-US" altLang="ko-KR" sz="2000" dirty="0" smtClean="0"/>
          </a:p>
          <a:p>
            <a:endParaRPr lang="en-US" altLang="ko-KR" sz="2400" dirty="0" smtClean="0"/>
          </a:p>
          <a:p>
            <a:r>
              <a:rPr lang="ko-KR" altLang="en-US" sz="2400" dirty="0" smtClean="0">
                <a:solidFill>
                  <a:schemeClr val="accent1">
                    <a:lumMod val="75000"/>
                  </a:schemeClr>
                </a:solidFill>
              </a:rPr>
              <a:t>파일 전송을 위해 필요한 </a:t>
            </a:r>
            <a:r>
              <a:rPr lang="ko-KR" altLang="en-US" sz="2400" b="1" dirty="0" smtClean="0">
                <a:solidFill>
                  <a:schemeClr val="accent2">
                    <a:lumMod val="75000"/>
                  </a:schemeClr>
                </a:solidFill>
              </a:rPr>
              <a:t>부수적인 모든 통신</a:t>
            </a:r>
            <a:r>
              <a:rPr lang="ko-KR" altLang="en-US" sz="2400" dirty="0" smtClean="0"/>
              <a:t>을 담당</a:t>
            </a:r>
            <a:endParaRPr lang="en-US" altLang="ko-KR" sz="2400" dirty="0" smtClean="0"/>
          </a:p>
          <a:p>
            <a:endParaRPr lang="en-US" altLang="ko-KR" sz="2400" dirty="0" smtClean="0"/>
          </a:p>
          <a:p>
            <a:r>
              <a:rPr lang="ko-KR" altLang="en-US" sz="2400" dirty="0" smtClean="0"/>
              <a:t>사용자의 명령 처리</a:t>
            </a:r>
            <a:endParaRPr lang="ko-KR" altLang="en-US" sz="2400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Communication</a:t>
            </a:r>
            <a:br>
              <a:rPr lang="en-US" altLang="ko-KR" dirty="0" smtClean="0"/>
            </a:br>
            <a:r>
              <a:rPr lang="en-US" altLang="ko-KR" dirty="0" smtClean="0"/>
              <a:t>Manager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4357686" y="500042"/>
            <a:ext cx="3286148" cy="5929354"/>
          </a:xfrm>
          <a:prstGeom prst="round2DiagRect">
            <a:avLst/>
          </a:prstGeom>
          <a:solidFill>
            <a:srgbClr val="F5B605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대각선 방향의 모서리가 잘린 사각형 4"/>
          <p:cNvSpPr/>
          <p:nvPr/>
        </p:nvSpPr>
        <p:spPr>
          <a:xfrm>
            <a:off x="4857752" y="4071942"/>
            <a:ext cx="1571636" cy="157163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>
              <a:rot lat="1590178" lon="18860902" rev="21572142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 smtClean="0"/>
              <a:t>Changed</a:t>
            </a:r>
          </a:p>
          <a:p>
            <a:pPr algn="ctr"/>
            <a:r>
              <a:rPr lang="en-US" altLang="ko-KR" sz="2000" b="1" dirty="0" smtClean="0"/>
              <a:t>List</a:t>
            </a:r>
            <a:endParaRPr lang="ko-KR" altLang="en-US" sz="2000" b="1" dirty="0"/>
          </a:p>
        </p:txBody>
      </p:sp>
      <p:sp>
        <p:nvSpPr>
          <p:cNvPr id="6" name="순서도: 준비 5"/>
          <p:cNvSpPr/>
          <p:nvPr/>
        </p:nvSpPr>
        <p:spPr>
          <a:xfrm>
            <a:off x="4214810" y="863929"/>
            <a:ext cx="2928958" cy="1922129"/>
          </a:xfrm>
          <a:prstGeom prst="flowChartPreparati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 smtClean="0">
                <a:solidFill>
                  <a:schemeClr val="tx2">
                    <a:lumMod val="75000"/>
                  </a:schemeClr>
                </a:solidFill>
              </a:rPr>
              <a:t>CM</a:t>
            </a:r>
            <a:endParaRPr lang="ko-KR" altLang="en-US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왼쪽/오른쪽 화살표 6"/>
          <p:cNvSpPr/>
          <p:nvPr/>
        </p:nvSpPr>
        <p:spPr>
          <a:xfrm>
            <a:off x="6536545" y="1428736"/>
            <a:ext cx="1321603" cy="500066"/>
          </a:xfrm>
          <a:prstGeom prst="leftRigh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b="1" dirty="0" smtClean="0">
                <a:solidFill>
                  <a:schemeClr val="bg1"/>
                </a:solidFill>
              </a:rPr>
              <a:t>Sync</a:t>
            </a:r>
            <a:endParaRPr lang="ko-KR" altLang="en-US" sz="1400" b="1" dirty="0">
              <a:solidFill>
                <a:schemeClr val="bg1"/>
              </a:solidFill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7929586" y="857232"/>
            <a:ext cx="1214446" cy="2214578"/>
            <a:chOff x="4714876" y="4143380"/>
            <a:chExt cx="1214446" cy="2214578"/>
          </a:xfrm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</p:grpSpPr>
        <p:sp>
          <p:nvSpPr>
            <p:cNvPr id="9" name="모서리가 둥근 직사각형 8"/>
            <p:cNvSpPr/>
            <p:nvPr/>
          </p:nvSpPr>
          <p:spPr>
            <a:xfrm>
              <a:off x="4714876" y="4143380"/>
              <a:ext cx="1214446" cy="2214578"/>
            </a:xfrm>
            <a:prstGeom prst="roundRect">
              <a:avLst/>
            </a:prstGeom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altLang="ko-KR" dirty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endParaRPr lang="en-US" altLang="ko-KR" dirty="0">
                <a:solidFill>
                  <a:srgbClr val="0070C0"/>
                </a:solidFill>
              </a:endParaRPr>
            </a:p>
            <a:p>
              <a:pPr algn="ctr"/>
              <a:endParaRPr lang="en-US" altLang="ko-KR" dirty="0" smtClean="0">
                <a:solidFill>
                  <a:srgbClr val="0070C0"/>
                </a:solidFill>
              </a:endParaRPr>
            </a:p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HOST 1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10" name="대각선 방향의 모서리가 잘린 사각형 9"/>
            <p:cNvSpPr/>
            <p:nvPr/>
          </p:nvSpPr>
          <p:spPr>
            <a:xfrm>
              <a:off x="4786314" y="4429132"/>
              <a:ext cx="1071570" cy="574055"/>
            </a:xfrm>
            <a:prstGeom prst="snip2Diag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</a:effectLst>
            <a:sp3d extrusionH="254000" contourW="19050">
              <a:bevelT w="82550" h="44450" prst="angle"/>
              <a:bevelB w="82550" h="44450" prst="angle"/>
              <a:contourClr>
                <a:srgbClr val="FFFFFF"/>
              </a:contourClr>
            </a:sp3d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>
                  <a:solidFill>
                    <a:srgbClr val="0070C0"/>
                  </a:solidFill>
                </a:rPr>
                <a:t>CM</a:t>
              </a:r>
              <a:endParaRPr lang="ko-KR" alt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11" name="오른쪽 화살표 10"/>
          <p:cNvSpPr/>
          <p:nvPr/>
        </p:nvSpPr>
        <p:spPr>
          <a:xfrm rot="16200000">
            <a:off x="4982769" y="3303984"/>
            <a:ext cx="1250165" cy="21431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1328"/>
            <a:ext cx="4043362" cy="4525963"/>
          </a:xfrm>
        </p:spPr>
        <p:txBody>
          <a:bodyPr>
            <a:normAutofit fontScale="85000" lnSpcReduction="10000"/>
          </a:bodyPr>
          <a:lstStyle/>
          <a:p>
            <a:endParaRPr lang="en-US" altLang="ko-KR" dirty="0" smtClean="0"/>
          </a:p>
          <a:p>
            <a:r>
              <a:rPr lang="en-US" altLang="ko-KR" dirty="0" smtClean="0"/>
              <a:t>SM</a:t>
            </a:r>
            <a:r>
              <a:rPr lang="ko-KR" altLang="en-US" dirty="0" smtClean="0"/>
              <a:t>의 호출로 동작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b="1" dirty="0" err="1" smtClean="0">
                <a:solidFill>
                  <a:schemeClr val="accent1">
                    <a:lumMod val="75000"/>
                  </a:schemeClr>
                </a:solidFill>
              </a:rPr>
              <a:t>SyncList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를 참조</a:t>
            </a:r>
            <a:r>
              <a:rPr lang="ko-KR" altLang="en-US" dirty="0" smtClean="0"/>
              <a:t>하여 해당 </a:t>
            </a:r>
            <a:r>
              <a:rPr lang="en-US" altLang="ko-KR" dirty="0" smtClean="0"/>
              <a:t>Directory </a:t>
            </a:r>
            <a:r>
              <a:rPr lang="ko-KR" altLang="en-US" dirty="0" smtClean="0"/>
              <a:t>검사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기존 </a:t>
            </a:r>
            <a:r>
              <a:rPr lang="en-US" altLang="ko-KR" dirty="0" smtClean="0"/>
              <a:t>Directory </a:t>
            </a:r>
            <a:r>
              <a:rPr lang="ko-KR" altLang="en-US" dirty="0" smtClean="0"/>
              <a:t>내용과 현재 </a:t>
            </a:r>
            <a:r>
              <a:rPr lang="en-US" altLang="ko-KR" dirty="0" smtClean="0"/>
              <a:t>Directory </a:t>
            </a:r>
            <a:r>
              <a:rPr lang="ko-KR" altLang="en-US" dirty="0" smtClean="0"/>
              <a:t>내용을 비교 검사하여 </a:t>
            </a:r>
            <a:r>
              <a:rPr lang="en-US" altLang="ko-KR" dirty="0" smtClean="0"/>
              <a:t>Changed List</a:t>
            </a:r>
            <a:r>
              <a:rPr lang="ko-KR" altLang="en-US" dirty="0" smtClean="0"/>
              <a:t>생성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기존 </a:t>
            </a:r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</a:rPr>
              <a:t>Directory </a:t>
            </a:r>
            <a:r>
              <a:rPr lang="ko-KR" altLang="en-US" b="1" dirty="0" smtClean="0">
                <a:solidFill>
                  <a:schemeClr val="accent1">
                    <a:lumMod val="75000"/>
                  </a:schemeClr>
                </a:solidFill>
              </a:rPr>
              <a:t>내용 관리</a:t>
            </a:r>
            <a:endParaRPr lang="en-US" altLang="ko-KR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altLang="ko-KR" dirty="0" smtClean="0"/>
          </a:p>
          <a:p>
            <a:r>
              <a:rPr lang="en-US" altLang="ko-KR" b="1" dirty="0" smtClean="0">
                <a:solidFill>
                  <a:schemeClr val="accent1">
                    <a:lumMod val="75000"/>
                  </a:schemeClr>
                </a:solidFill>
              </a:rPr>
              <a:t>Changed List</a:t>
            </a:r>
            <a:r>
              <a:rPr lang="en-US" altLang="ko-KR" dirty="0" smtClean="0"/>
              <a:t> </a:t>
            </a:r>
            <a:r>
              <a:rPr lang="ko-KR" altLang="en-US" dirty="0" smtClean="0"/>
              <a:t>생성</a:t>
            </a:r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File Manager</a:t>
            </a:r>
            <a:endParaRPr lang="ko-KR" altLang="en-US" dirty="0"/>
          </a:p>
        </p:txBody>
      </p:sp>
      <p:sp>
        <p:nvSpPr>
          <p:cNvPr id="4" name="대각선 방향의 모서리가 둥근 사각형 3"/>
          <p:cNvSpPr/>
          <p:nvPr/>
        </p:nvSpPr>
        <p:spPr>
          <a:xfrm>
            <a:off x="4786314" y="500042"/>
            <a:ext cx="4214842" cy="5929354"/>
          </a:xfrm>
          <a:prstGeom prst="round2DiagRect">
            <a:avLst/>
          </a:prstGeom>
          <a:solidFill>
            <a:srgbClr val="F5B605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elaxedInset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순서도: 다중 문서 4"/>
          <p:cNvSpPr/>
          <p:nvPr/>
        </p:nvSpPr>
        <p:spPr>
          <a:xfrm>
            <a:off x="7143768" y="1857364"/>
            <a:ext cx="1714512" cy="1285884"/>
          </a:xfrm>
          <a:prstGeom prst="flowChartMultidocumen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21318091" lon="1204229" rev="21497120"/>
            </a:camera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>
                <a:solidFill>
                  <a:schemeClr val="tx1"/>
                </a:solidFill>
              </a:rPr>
              <a:t>Directory</a:t>
            </a:r>
            <a:endParaRPr lang="ko-KR" altLang="en-US" b="1" i="1" dirty="0">
              <a:solidFill>
                <a:schemeClr val="tx1"/>
              </a:solidFill>
            </a:endParaRPr>
          </a:p>
        </p:txBody>
      </p:sp>
      <p:sp>
        <p:nvSpPr>
          <p:cNvPr id="6" name="대각선 방향의 모서리가 잘린 사각형 5"/>
          <p:cNvSpPr/>
          <p:nvPr/>
        </p:nvSpPr>
        <p:spPr>
          <a:xfrm>
            <a:off x="5143504" y="4357694"/>
            <a:ext cx="1500198" cy="157163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Changed</a:t>
            </a:r>
          </a:p>
          <a:p>
            <a:pPr algn="ctr"/>
            <a:r>
              <a:rPr lang="en-US" altLang="ko-KR" dirty="0" smtClean="0"/>
              <a:t>List</a:t>
            </a:r>
            <a:endParaRPr lang="ko-KR" altLang="en-US" dirty="0"/>
          </a:p>
        </p:txBody>
      </p:sp>
      <p:sp>
        <p:nvSpPr>
          <p:cNvPr id="7" name="순서도: 문서 6"/>
          <p:cNvSpPr/>
          <p:nvPr/>
        </p:nvSpPr>
        <p:spPr>
          <a:xfrm>
            <a:off x="7215206" y="785794"/>
            <a:ext cx="1571636" cy="785818"/>
          </a:xfrm>
          <a:prstGeom prst="flowChartDocumen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21318091" lon="1204229" rev="21497120"/>
            </a:camera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i="1" dirty="0" smtClean="0"/>
              <a:t>Sync List</a:t>
            </a:r>
            <a:endParaRPr lang="ko-KR" altLang="en-US" b="1" i="1" dirty="0"/>
          </a:p>
        </p:txBody>
      </p:sp>
      <p:sp>
        <p:nvSpPr>
          <p:cNvPr id="8" name="순서도: 준비 7"/>
          <p:cNvSpPr/>
          <p:nvPr/>
        </p:nvSpPr>
        <p:spPr>
          <a:xfrm>
            <a:off x="4643438" y="863929"/>
            <a:ext cx="2928958" cy="1922129"/>
          </a:xfrm>
          <a:prstGeom prst="flowChartPreparation">
            <a:avLst/>
          </a:prstGeom>
          <a:solidFill>
            <a:srgbClr val="F5B605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RightFacing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6000" b="1" dirty="0" smtClean="0">
                <a:solidFill>
                  <a:srgbClr val="1F497D">
                    <a:lumMod val="75000"/>
                  </a:srgbClr>
                </a:solidFill>
              </a:rPr>
              <a:t>FM</a:t>
            </a:r>
            <a:endParaRPr lang="ko-KR" alt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오른쪽 화살표 8"/>
          <p:cNvSpPr/>
          <p:nvPr/>
        </p:nvSpPr>
        <p:spPr>
          <a:xfrm rot="10800000">
            <a:off x="6786578" y="1071546"/>
            <a:ext cx="500066" cy="21431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른쪽 화살표 9"/>
          <p:cNvSpPr/>
          <p:nvPr/>
        </p:nvSpPr>
        <p:spPr>
          <a:xfrm rot="10800000">
            <a:off x="6786578" y="2214554"/>
            <a:ext cx="500066" cy="21431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른쪽 화살표 10"/>
          <p:cNvSpPr/>
          <p:nvPr/>
        </p:nvSpPr>
        <p:spPr>
          <a:xfrm rot="5400000">
            <a:off x="5286379" y="3429000"/>
            <a:ext cx="1643074" cy="214314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대각선 방향의 모서리가 잘린 사각형 11"/>
          <p:cNvSpPr/>
          <p:nvPr/>
        </p:nvSpPr>
        <p:spPr>
          <a:xfrm>
            <a:off x="7643834" y="3857628"/>
            <a:ext cx="1357322" cy="157163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대각선 방향의 모서리가 잘린 사각형 12"/>
          <p:cNvSpPr/>
          <p:nvPr/>
        </p:nvSpPr>
        <p:spPr>
          <a:xfrm>
            <a:off x="7429520" y="4000504"/>
            <a:ext cx="1357322" cy="157163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대각선 방향의 모서리가 잘린 사각형 13"/>
          <p:cNvSpPr/>
          <p:nvPr/>
        </p:nvSpPr>
        <p:spPr>
          <a:xfrm>
            <a:off x="7072330" y="4214818"/>
            <a:ext cx="1500198" cy="1571636"/>
          </a:xfrm>
          <a:prstGeom prst="snip2DiagRect">
            <a:avLst/>
          </a:prstGeom>
          <a:solidFill>
            <a:schemeClr val="tx2">
              <a:lumMod val="75000"/>
            </a:schemeClr>
          </a:solidFill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ContrastingLeftFacing"/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/>
              <a:t>기존의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Directory</a:t>
            </a:r>
          </a:p>
          <a:p>
            <a:pPr algn="ctr"/>
            <a:r>
              <a:rPr lang="ko-KR" altLang="en-US" dirty="0" smtClean="0"/>
              <a:t>내용</a:t>
            </a:r>
            <a:endParaRPr lang="ko-KR" altLang="en-US" dirty="0"/>
          </a:p>
        </p:txBody>
      </p:sp>
      <p:sp>
        <p:nvSpPr>
          <p:cNvPr id="15" name="왼쪽/오른쪽 화살표 14"/>
          <p:cNvSpPr/>
          <p:nvPr/>
        </p:nvSpPr>
        <p:spPr>
          <a:xfrm rot="2590208">
            <a:off x="6104380" y="3183898"/>
            <a:ext cx="1872310" cy="209348"/>
          </a:xfrm>
          <a:prstGeom prst="left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구름 15"/>
          <p:cNvSpPr/>
          <p:nvPr/>
        </p:nvSpPr>
        <p:spPr>
          <a:xfrm>
            <a:off x="6357950" y="2357430"/>
            <a:ext cx="785818" cy="42862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9199963" rev="0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accent2">
                    <a:lumMod val="75000"/>
                  </a:schemeClr>
                </a:solidFill>
              </a:rPr>
              <a:t>비교</a:t>
            </a:r>
            <a:endParaRPr lang="ko-KR" altLang="en-US" sz="1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4001</TotalTime>
  <Words>239</Words>
  <Application>Microsoft Office PowerPoint</Application>
  <PresentationFormat>화면 슬라이드 쇼(4:3)</PresentationFormat>
  <Paragraphs>122</Paragraphs>
  <Slides>8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광장</vt:lpstr>
      <vt:lpstr>Sync Program :: ACHA</vt:lpstr>
      <vt:lpstr>Order</vt:lpstr>
      <vt:lpstr>기획 의도</vt:lpstr>
      <vt:lpstr>What is ACHA ?</vt:lpstr>
      <vt:lpstr>전체 구조</vt:lpstr>
      <vt:lpstr>Sync Manager</vt:lpstr>
      <vt:lpstr>Communication Manager</vt:lpstr>
      <vt:lpstr>File Manager</vt:lpstr>
    </vt:vector>
  </TitlesOfParts>
  <Company>숭실대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Longest Increasing Subsequence / Longest Common Suubsequence</dc:title>
  <dc:creator>hwimoli</dc:creator>
  <cp:lastModifiedBy>정종휘</cp:lastModifiedBy>
  <cp:revision>41</cp:revision>
  <dcterms:created xsi:type="dcterms:W3CDTF">2007-05-28T03:17:18Z</dcterms:created>
  <dcterms:modified xsi:type="dcterms:W3CDTF">2007-11-20T06:47:05Z</dcterms:modified>
</cp:coreProperties>
</file>